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5"/>
  </p:notesMasterIdLst>
  <p:sldIdLst>
    <p:sldId id="337" r:id="rId2"/>
    <p:sldId id="289" r:id="rId3"/>
    <p:sldId id="338" r:id="rId4"/>
    <p:sldId id="339" r:id="rId5"/>
    <p:sldId id="340" r:id="rId6"/>
    <p:sldId id="341" r:id="rId7"/>
    <p:sldId id="342" r:id="rId8"/>
    <p:sldId id="344" r:id="rId9"/>
    <p:sldId id="345" r:id="rId10"/>
    <p:sldId id="343" r:id="rId11"/>
    <p:sldId id="346" r:id="rId12"/>
    <p:sldId id="347" r:id="rId13"/>
    <p:sldId id="29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CEDAE71-A0C5-4E31-9195-237846D27777}">
          <p14:sldIdLst>
            <p14:sldId id="337"/>
            <p14:sldId id="289"/>
            <p14:sldId id="338"/>
            <p14:sldId id="339"/>
            <p14:sldId id="340"/>
            <p14:sldId id="341"/>
            <p14:sldId id="342"/>
            <p14:sldId id="344"/>
            <p14:sldId id="345"/>
            <p14:sldId id="343"/>
            <p14:sldId id="346"/>
            <p14:sldId id="347"/>
            <p14:sldId id="29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B2B2B2"/>
    <a:srgbClr val="3333FF"/>
    <a:srgbClr val="FFFFCC"/>
    <a:srgbClr val="CC0099"/>
    <a:srgbClr val="0000CC"/>
    <a:srgbClr val="996633"/>
    <a:srgbClr val="FFFF99"/>
    <a:srgbClr val="FFFFFF"/>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30" autoAdjust="0"/>
    <p:restoredTop sz="86477" autoAdjust="0"/>
  </p:normalViewPr>
  <p:slideViewPr>
    <p:cSldViewPr>
      <p:cViewPr varScale="1">
        <p:scale>
          <a:sx n="56" d="100"/>
          <a:sy n="56" d="100"/>
        </p:scale>
        <p:origin x="-86" y="-211"/>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1EA22E-C3C4-485E-9AED-C9995F0A4FE8}" type="datetimeFigureOut">
              <a:rPr lang="en-US" smtClean="0"/>
              <a:t>6/1/2016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11237A-280A-448A-94AD-94DC3EFC8F14}" type="slidenum">
              <a:rPr lang="en-US" smtClean="0"/>
              <a:t>‹#›</a:t>
            </a:fld>
            <a:endParaRPr lang="en-US"/>
          </a:p>
        </p:txBody>
      </p:sp>
    </p:spTree>
    <p:extLst>
      <p:ext uri="{BB962C8B-B14F-4D97-AF65-F5344CB8AC3E}">
        <p14:creationId xmlns:p14="http://schemas.microsoft.com/office/powerpoint/2010/main" val="3417647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C576D7F-5A15-4871-894C-853281153464}" type="datetime1">
              <a:rPr lang="en-US" smtClean="0"/>
              <a:t>6/1/2016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A9AD3-C911-4D55-A10C-3FAB7B89AAF6}" type="datetime1">
              <a:rPr lang="en-US" smtClean="0"/>
              <a:t>6/1/2016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7FA6ED-64D2-4DA2-8626-685E9BBF33EF}" type="datetime1">
              <a:rPr lang="en-US" smtClean="0"/>
              <a:t>6/1/2016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523AE8E9-37C6-47CB-A3A9-372AB79434D2}" type="datetime1">
              <a:rPr lang="en-US" smtClean="0"/>
              <a:t>6/1/2016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8B6EFC-3E25-4037-AC36-6A0FE3BD988E}" type="datetime1">
              <a:rPr lang="en-US" smtClean="0"/>
              <a:t>6/1/2016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0A6C3CE-9FC9-4479-91A9-174E2970AFC3}" type="datetime1">
              <a:rPr lang="en-US" smtClean="0"/>
              <a:t>6/1/2016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91D415-165F-4DE9-A531-002BE9B6C0D6}" type="datetime1">
              <a:rPr lang="en-US" smtClean="0"/>
              <a:t>6/1/2016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178EF1-2FE1-4CF4-A1FF-469AD3E4EF50}" type="datetime1">
              <a:rPr lang="en-US" smtClean="0"/>
              <a:t>6/1/2016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25AACF-CB3B-4B98-B31E-0FA106DAD795}" type="datetime1">
              <a:rPr lang="en-US" smtClean="0"/>
              <a:t>6/1/2016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5DB8DB-AB37-4B88-A05E-9BD378827120}" type="datetime1">
              <a:rPr lang="en-US" smtClean="0"/>
              <a:t>6/1/2016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B7BB8D-618C-480C-9E39-8398F7BDF1E5}" type="datetime1">
              <a:rPr lang="en-US" smtClean="0"/>
              <a:t>6/1/2016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A781B1-A176-476B-8A4A-EEA0CCC0D443}" type="slidenum">
              <a:rPr lang="en-US" smtClean="0"/>
              <a:t>‹#›</a:t>
            </a:fld>
            <a:endParaRPr lang="en-US"/>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BC6DF089-8450-478E-ABDC-ED84F5972C2E}" type="datetime1">
              <a:rPr lang="en-US" smtClean="0"/>
              <a:t>6/1/2016</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EEA781B1-A176-476B-8A4A-EEA0CCC0D443}" type="slidenum">
              <a:rPr lang="en-US" smtClean="0"/>
              <a:t>‹#›</a:t>
            </a:fld>
            <a:endParaRPr lang="en-US"/>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hf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vedabase.com/en/bs/5/56" TargetMode="External"/><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vedabase.net/t/tata" TargetMode="External"/><Relationship Id="rId13" Type="http://schemas.openxmlformats.org/officeDocument/2006/relationships/hyperlink" Target="http://vedabase.net/i/isvara" TargetMode="External"/><Relationship Id="rId18" Type="http://schemas.openxmlformats.org/officeDocument/2006/relationships/hyperlink" Target="http://vedabase.net/s/sadhi" TargetMode="External"/><Relationship Id="rId3" Type="http://schemas.openxmlformats.org/officeDocument/2006/relationships/hyperlink" Target="http://vedabase.net/b/brahma" TargetMode="External"/><Relationship Id="rId21" Type="http://schemas.openxmlformats.org/officeDocument/2006/relationships/hyperlink" Target="http://vedabase.net/a/atmana" TargetMode="External"/><Relationship Id="rId7" Type="http://schemas.openxmlformats.org/officeDocument/2006/relationships/hyperlink" Target="http://vedabase.net/a/aham" TargetMode="External"/><Relationship Id="rId12" Type="http://schemas.openxmlformats.org/officeDocument/2006/relationships/hyperlink" Target="http://vedabase.net/k/ksiti" TargetMode="External"/><Relationship Id="rId17" Type="http://schemas.openxmlformats.org/officeDocument/2006/relationships/hyperlink" Target="http://vedabase.net/h/hrda" TargetMode="External"/><Relationship Id="rId2" Type="http://schemas.openxmlformats.org/officeDocument/2006/relationships/image" Target="../media/image6.jpeg"/><Relationship Id="rId16" Type="http://schemas.openxmlformats.org/officeDocument/2006/relationships/hyperlink" Target="http://vedabase.net/n/nirvyalikena" TargetMode="External"/><Relationship Id="rId20" Type="http://schemas.openxmlformats.org/officeDocument/2006/relationships/hyperlink" Target="http://vedabase.net/i/iti" TargetMode="External"/><Relationship Id="rId1" Type="http://schemas.openxmlformats.org/officeDocument/2006/relationships/slideLayout" Target="../slideLayouts/slideLayout7.xml"/><Relationship Id="rId6" Type="http://schemas.openxmlformats.org/officeDocument/2006/relationships/hyperlink" Target="http://vedabase.net/t/tubhyam" TargetMode="External"/><Relationship Id="rId11" Type="http://schemas.openxmlformats.org/officeDocument/2006/relationships/hyperlink" Target="http://vedabase.net/v/vam" TargetMode="External"/><Relationship Id="rId5" Type="http://schemas.openxmlformats.org/officeDocument/2006/relationships/hyperlink" Target="http://vedabase.net/p/pritah" TargetMode="External"/><Relationship Id="rId15" Type="http://schemas.openxmlformats.org/officeDocument/2006/relationships/hyperlink" Target="http://vedabase.net/y/yat" TargetMode="External"/><Relationship Id="rId10" Type="http://schemas.openxmlformats.org/officeDocument/2006/relationships/hyperlink" Target="http://vedabase.net/s/stat" TargetMode="External"/><Relationship Id="rId19" Type="http://schemas.openxmlformats.org/officeDocument/2006/relationships/hyperlink" Target="http://vedabase.net/m/ma" TargetMode="External"/><Relationship Id="rId4" Type="http://schemas.openxmlformats.org/officeDocument/2006/relationships/hyperlink" Target="http://vedabase.net/u/uvaca" TargetMode="External"/><Relationship Id="rId9" Type="http://schemas.openxmlformats.org/officeDocument/2006/relationships/hyperlink" Target="http://vedabase.net/s/svasti" TargetMode="External"/><Relationship Id="rId14" Type="http://schemas.openxmlformats.org/officeDocument/2006/relationships/hyperlink" Target="http://vedabase.net/o/o" TargetMode="External"/><Relationship Id="rId22" Type="http://schemas.openxmlformats.org/officeDocument/2006/relationships/hyperlink" Target="http://vedabase.net/a/arpita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extLst>
              <a:ext uri="{28A0092B-C50C-407E-A947-70E740481C1C}">
                <a14:useLocalDpi xmlns:a14="http://schemas.microsoft.com/office/drawing/2010/main"/>
              </a:ext>
            </a:extLst>
          </a:blip>
          <a:tile tx="0" ty="0" sx="100000" sy="100000" flip="none" algn="tl"/>
        </a:blipFill>
        <a:effectLst/>
      </p:bgPr>
    </p:bg>
    <p:spTree>
      <p:nvGrpSpPr>
        <p:cNvPr id="1" name=""/>
        <p:cNvGrpSpPr/>
        <p:nvPr/>
      </p:nvGrpSpPr>
      <p:grpSpPr>
        <a:xfrm>
          <a:off x="0" y="0"/>
          <a:ext cx="0" cy="0"/>
          <a:chOff x="0" y="0"/>
          <a:chExt cx="0" cy="0"/>
        </a:xfrm>
      </p:grpSpPr>
      <p:sp>
        <p:nvSpPr>
          <p:cNvPr id="4" name="TextBox 3"/>
          <p:cNvSpPr txBox="1"/>
          <p:nvPr/>
        </p:nvSpPr>
        <p:spPr>
          <a:xfrm>
            <a:off x="228600" y="5527805"/>
            <a:ext cx="2926080" cy="892552"/>
          </a:xfrm>
          <a:prstGeom prst="rect">
            <a:avLst/>
          </a:prstGeom>
          <a:solidFill>
            <a:schemeClr val="bg2">
              <a:lumMod val="75000"/>
            </a:schemeClr>
          </a:solidFill>
          <a:ln>
            <a:solidFill>
              <a:schemeClr val="accent6">
                <a:lumMod val="60000"/>
                <a:lumOff val="40000"/>
              </a:schemeClr>
            </a:solidFill>
          </a:ln>
        </p:spPr>
        <p:txBody>
          <a:bodyPr wrap="square" rtlCol="0">
            <a:spAutoFit/>
          </a:bodyPr>
          <a:lstStyle/>
          <a:p>
            <a:pPr algn="ctr"/>
            <a:r>
              <a:rPr lang="en-US" sz="2000" dirty="0" smtClean="0"/>
              <a:t>ISKCON Hawaii</a:t>
            </a:r>
            <a:endParaRPr lang="en-US" sz="1600" dirty="0" smtClean="0"/>
          </a:p>
          <a:p>
            <a:pPr algn="ctr"/>
            <a:r>
              <a:rPr lang="en-US" sz="1600" dirty="0" smtClean="0"/>
              <a:t>Thursday, 2016 </a:t>
            </a:r>
            <a:r>
              <a:rPr lang="en-US" sz="1600" dirty="0" smtClean="0"/>
              <a:t>June 2</a:t>
            </a:r>
            <a:endParaRPr lang="en-US" sz="600" dirty="0" smtClean="0"/>
          </a:p>
          <a:p>
            <a:pPr algn="ctr"/>
            <a:r>
              <a:rPr lang="en-US" sz="1600" i="1" dirty="0" err="1" smtClean="0"/>
              <a:t>Hanumat-presaka</a:t>
            </a:r>
            <a:r>
              <a:rPr lang="en-US" sz="1600" i="1" dirty="0" smtClean="0"/>
              <a:t> Swami</a:t>
            </a:r>
          </a:p>
        </p:txBody>
      </p:sp>
      <p:sp>
        <p:nvSpPr>
          <p:cNvPr id="7" name="TextBox 6"/>
          <p:cNvSpPr txBox="1"/>
          <p:nvPr/>
        </p:nvSpPr>
        <p:spPr>
          <a:xfrm>
            <a:off x="5440680" y="5471161"/>
            <a:ext cx="3474720" cy="1005840"/>
          </a:xfrm>
          <a:prstGeom prst="rect">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dirty="0" smtClean="0"/>
              <a:t>ISKCON Founder-Acharya</a:t>
            </a:r>
          </a:p>
          <a:p>
            <a:pPr algn="ctr"/>
            <a:r>
              <a:rPr lang="en-US" dirty="0" smtClean="0"/>
              <a:t>Srila A. C. Bhaktivedanta Swami Prabhupada</a:t>
            </a: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3429002" y="5364480"/>
            <a:ext cx="1715285" cy="11887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835855" y="228600"/>
            <a:ext cx="7165145" cy="523220"/>
          </a:xfrm>
          <a:prstGeom prst="rect">
            <a:avLst/>
          </a:prstGeom>
          <a:solidFill>
            <a:srgbClr val="FFFFC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800" b="1" cap="none" spc="0" dirty="0" smtClean="0">
                <a:ln w="11430"/>
                <a:solidFill>
                  <a:srgbClr val="7030A0"/>
                </a:solidFill>
                <a:effectLst>
                  <a:outerShdw blurRad="80000" dist="40000" dir="5040000" algn="tl">
                    <a:srgbClr val="000000">
                      <a:alpha val="30000"/>
                    </a:srgbClr>
                  </a:outerShdw>
                </a:effectLst>
              </a:rPr>
              <a:t>Srimad Bhagavatam</a:t>
            </a:r>
            <a:r>
              <a:rPr lang="en-US" sz="2800" b="1" dirty="0">
                <a:ln w="11430"/>
                <a:solidFill>
                  <a:srgbClr val="7030A0"/>
                </a:solidFill>
                <a:effectLst>
                  <a:outerShdw blurRad="80000" dist="40000" dir="5040000" algn="tl">
                    <a:srgbClr val="000000">
                      <a:alpha val="30000"/>
                    </a:srgbClr>
                  </a:outerShdw>
                </a:effectLst>
              </a:rPr>
              <a:t> </a:t>
            </a:r>
            <a:r>
              <a:rPr lang="en-US" sz="2400" dirty="0" smtClean="0"/>
              <a:t>3.13.9</a:t>
            </a:r>
            <a:endParaRPr lang="en-US" sz="2800" dirty="0"/>
          </a:p>
        </p:txBody>
      </p:sp>
      <p:pic>
        <p:nvPicPr>
          <p:cNvPr id="2050" name="Picture 2" descr="http://vignette1.wikia.nocookie.net/sivkishen/images/3/39/Emperor_Svayambhuva_Manu_and_queen_Satarupa.jpg/revision/latest?cb=2015081113025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15029" y="975379"/>
            <a:ext cx="6313943" cy="4114800"/>
          </a:xfrm>
          <a:prstGeom prst="rect">
            <a:avLst/>
          </a:prstGeom>
          <a:noFill/>
          <a:ln>
            <a:solidFill>
              <a:schemeClr val="accent6"/>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164915"/>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extLst mod="1">
    <p:ext uri="{E180D4A7-C9FB-4DFB-919C-405C955672EB}">
      <p14:showEvtLst xmlns:p14="http://schemas.microsoft.com/office/powerpoint/2010/main">
        <p14:playEvt time="0" objId="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10</a:t>
            </a:fld>
            <a:endParaRPr lang="en-US"/>
          </a:p>
        </p:txBody>
      </p:sp>
      <p:sp>
        <p:nvSpPr>
          <p:cNvPr id="3" name="Rectangle 2"/>
          <p:cNvSpPr/>
          <p:nvPr/>
        </p:nvSpPr>
        <p:spPr>
          <a:xfrm>
            <a:off x="228600" y="228600"/>
            <a:ext cx="3352800" cy="4832092"/>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r>
              <a:rPr lang="en-US" sz="2000" dirty="0"/>
              <a:t>SB 3.13.8</a:t>
            </a:r>
            <a:endParaRPr lang="en-US" sz="2400" dirty="0"/>
          </a:p>
          <a:p>
            <a:r>
              <a:rPr lang="en-US" sz="2400" dirty="0" smtClean="0"/>
              <a:t>This </a:t>
            </a:r>
            <a:r>
              <a:rPr lang="en-US" sz="2400" dirty="0"/>
              <a:t>line of </a:t>
            </a:r>
            <a:r>
              <a:rPr lang="en-US" sz="2400" dirty="0" err="1"/>
              <a:t>disciplic</a:t>
            </a:r>
            <a:r>
              <a:rPr lang="en-US" sz="2400" dirty="0"/>
              <a:t> succession from </a:t>
            </a:r>
            <a:r>
              <a:rPr lang="en-US" sz="2400" dirty="0" err="1"/>
              <a:t>Brahmā</a:t>
            </a:r>
            <a:r>
              <a:rPr lang="en-US" sz="2400" dirty="0"/>
              <a:t> is spiritual, whereas the genealogical succession from Manu is material, but both are on the progressive march towards the same goal of </a:t>
            </a:r>
            <a:r>
              <a:rPr lang="en-US" sz="2400" dirty="0" err="1"/>
              <a:t>Kṛṣṇa</a:t>
            </a:r>
            <a:r>
              <a:rPr lang="en-US" sz="2400" dirty="0"/>
              <a:t> consciousness.</a:t>
            </a:r>
            <a:endParaRPr lang="en-US" sz="2400" dirty="0"/>
          </a:p>
        </p:txBody>
      </p:sp>
      <p:sp>
        <p:nvSpPr>
          <p:cNvPr id="4" name="Rectangle 3"/>
          <p:cNvSpPr/>
          <p:nvPr/>
        </p:nvSpPr>
        <p:spPr>
          <a:xfrm>
            <a:off x="4724400" y="228600"/>
            <a:ext cx="2930610" cy="1754326"/>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Father</a:t>
            </a:r>
          </a:p>
          <a:p>
            <a:pPr algn="ctr"/>
            <a:r>
              <a:rPr lang="en-US" sz="5400" b="1" dirty="0" smtClean="0">
                <a:ln w="1905"/>
                <a:solidFill>
                  <a:srgbClr val="00B0F0"/>
                </a:solidFill>
                <a:effectLst>
                  <a:innerShdw blurRad="69850" dist="43180" dir="5400000">
                    <a:srgbClr val="000000">
                      <a:alpha val="65000"/>
                    </a:srgbClr>
                  </a:innerShdw>
                </a:effectLst>
              </a:rPr>
              <a:t>Mother</a:t>
            </a:r>
            <a:endParaRPr lang="en-US" sz="5400" b="1" cap="none" spc="0" dirty="0">
              <a:ln w="1905"/>
              <a:solidFill>
                <a:srgbClr val="00B0F0"/>
              </a:solidFill>
              <a:effectLst>
                <a:innerShdw blurRad="69850" dist="43180" dir="5400000">
                  <a:srgbClr val="000000">
                    <a:alpha val="65000"/>
                  </a:srgbClr>
                </a:innerShdw>
              </a:effectLst>
            </a:endParaRPr>
          </a:p>
        </p:txBody>
      </p:sp>
      <p:pic>
        <p:nvPicPr>
          <p:cNvPr id="3076" name="Picture 4" descr="C:\Users\hanumat\AppData\Local\Microsoft\Windows\INetCache\IE\R2L0GUN2\family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8512" y="1982926"/>
            <a:ext cx="3582385" cy="4484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772926"/>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11</a:t>
            </a:fld>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28599"/>
            <a:ext cx="4114800" cy="6194323"/>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876800" y="228599"/>
            <a:ext cx="3505200" cy="5837495"/>
          </a:xfrm>
          <a:prstGeom prst="rect">
            <a:avLst/>
          </a:prstGeom>
          <a:ln>
            <a:solidFill>
              <a:srgbClr val="C00000"/>
            </a:solidFill>
          </a:ln>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800" u="sng" baseline="-25000" dirty="0" err="1">
                <a:hlinkClick r:id="rId3"/>
              </a:rPr>
              <a:t>Bs</a:t>
            </a:r>
            <a:r>
              <a:rPr lang="en-US" sz="2800" u="sng" baseline="-25000" dirty="0">
                <a:hlinkClick r:id="rId3"/>
              </a:rPr>
              <a:t> 5.56</a:t>
            </a:r>
            <a:r>
              <a:rPr lang="en-US" sz="2800" baseline="-25000" dirty="0"/>
              <a:t> — I worship that transcendental seat, known as </a:t>
            </a:r>
            <a:r>
              <a:rPr lang="en-US" sz="2800" baseline="-25000" dirty="0" err="1"/>
              <a:t>Śvetadvīpa</a:t>
            </a:r>
            <a:r>
              <a:rPr lang="en-US" sz="2800" baseline="-25000" dirty="0"/>
              <a:t> </a:t>
            </a:r>
            <a:r>
              <a:rPr lang="en-US" sz="2800" baseline="-25000" dirty="0" smtClean="0"/>
              <a:t>where </a:t>
            </a:r>
            <a:r>
              <a:rPr lang="en-US" sz="2800" baseline="-25000" dirty="0"/>
              <a:t>every tree is a transcendental purpose </a:t>
            </a:r>
            <a:r>
              <a:rPr lang="en-US" sz="2800" baseline="-25000" dirty="0" smtClean="0"/>
              <a:t>tree;</a:t>
            </a:r>
          </a:p>
          <a:p>
            <a:r>
              <a:rPr lang="en-US" sz="2800" baseline="-25000" dirty="0" smtClean="0"/>
              <a:t>where </a:t>
            </a:r>
            <a:r>
              <a:rPr lang="en-US" sz="2800" baseline="-25000" dirty="0"/>
              <a:t>the soil is the purpose gem, all water is nectar, every word is a </a:t>
            </a:r>
            <a:r>
              <a:rPr lang="en-US" sz="2800" baseline="-25000" dirty="0" smtClean="0"/>
              <a:t>song,</a:t>
            </a:r>
          </a:p>
          <a:p>
            <a:r>
              <a:rPr lang="en-US" sz="2800" baseline="-25000" dirty="0" smtClean="0"/>
              <a:t>every </a:t>
            </a:r>
            <a:r>
              <a:rPr lang="en-US" sz="2800" baseline="-25000" dirty="0"/>
              <a:t>gait is a dance, the flute is the favorite </a:t>
            </a:r>
            <a:r>
              <a:rPr lang="en-US" sz="2800" baseline="-25000" dirty="0" smtClean="0"/>
              <a:t>attendant,</a:t>
            </a:r>
          </a:p>
          <a:p>
            <a:r>
              <a:rPr lang="en-US" sz="2800" baseline="-25000" dirty="0" smtClean="0"/>
              <a:t>where </a:t>
            </a:r>
            <a:r>
              <a:rPr lang="en-US" sz="2800" baseline="-25000" dirty="0"/>
              <a:t>numberless milk cows always emit transcendental oceans of </a:t>
            </a:r>
            <a:r>
              <a:rPr lang="en-US" sz="2800" baseline="-25000" dirty="0" smtClean="0"/>
              <a:t>milk.</a:t>
            </a:r>
          </a:p>
          <a:p>
            <a:r>
              <a:rPr lang="en-US" sz="2800" baseline="-25000" dirty="0" smtClean="0"/>
              <a:t>That </a:t>
            </a:r>
            <a:r>
              <a:rPr lang="en-US" sz="2800" baseline="-25000" dirty="0"/>
              <a:t>realm is known as </a:t>
            </a:r>
            <a:r>
              <a:rPr lang="en-US" sz="2800" baseline="-25000" dirty="0" err="1"/>
              <a:t>Goloka</a:t>
            </a:r>
            <a:r>
              <a:rPr lang="en-US" sz="2800" baseline="-25000" dirty="0"/>
              <a:t> only to a very few self-realized souls in this world.</a:t>
            </a:r>
            <a:endParaRPr lang="en-US" sz="2800" baseline="-25000" dirty="0"/>
          </a:p>
        </p:txBody>
      </p:sp>
    </p:spTree>
    <p:extLst>
      <p:ext uri="{BB962C8B-B14F-4D97-AF65-F5344CB8AC3E}">
        <p14:creationId xmlns:p14="http://schemas.microsoft.com/office/powerpoint/2010/main" val="1153689291"/>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12</a:t>
            </a:fld>
            <a:endParaRPr lang="en-US"/>
          </a:p>
        </p:txBody>
      </p:sp>
      <p:sp>
        <p:nvSpPr>
          <p:cNvPr id="3" name="Rectangle 2"/>
          <p:cNvSpPr/>
          <p:nvPr/>
        </p:nvSpPr>
        <p:spPr>
          <a:xfrm>
            <a:off x="304800" y="381064"/>
            <a:ext cx="4065537" cy="2585323"/>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Sangat</a:t>
            </a:r>
            <a:endPar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lgn="ctr"/>
            <a:r>
              <a:rPr lang="en-US" sz="5400" b="1" cap="none" spc="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Sanjayate</a:t>
            </a:r>
            <a:endPar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lgn="ctr"/>
            <a:r>
              <a:rPr lang="en-US" sz="5400" b="1" cap="none" spc="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kamah</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0" y="381064"/>
            <a:ext cx="4053840" cy="6040490"/>
          </a:xfrm>
          <a:prstGeom prst="rect">
            <a:avLst/>
          </a:prstGeom>
        </p:spPr>
      </p:pic>
      <p:pic>
        <p:nvPicPr>
          <p:cNvPr id="5122" name="Picture 2" descr="C:\Users\hanumat\AppData\Local\Microsoft\Windows\INetCache\IE\ZLX11YQG\Anamai_Color_Lotus_Logo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104388"/>
            <a:ext cx="3078642" cy="21534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314"/>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81600" y="4075837"/>
            <a:ext cx="3627916" cy="1754326"/>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Thank you</a:t>
            </a:r>
          </a:p>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AGTSP</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6147" name="Picture 3" descr="C:\Users\swami-hp\AppData\Local\Microsoft\Windows\Temporary Internet Files\Content.IE5\RBQ8KZKP\MP900407296[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90376" y="4985657"/>
            <a:ext cx="782447" cy="10683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3" name="TextBox 2"/>
          <p:cNvSpPr txBox="1"/>
          <p:nvPr/>
        </p:nvSpPr>
        <p:spPr>
          <a:xfrm>
            <a:off x="5818793" y="5847805"/>
            <a:ext cx="2353529" cy="400110"/>
          </a:xfrm>
          <a:prstGeom prst="rect">
            <a:avLst/>
          </a:prstGeom>
          <a:noFill/>
        </p:spPr>
        <p:txBody>
          <a:bodyPr wrap="none" rtlCol="0">
            <a:spAutoFit/>
          </a:bodyPr>
          <a:lstStyle/>
          <a:p>
            <a:r>
              <a:rPr lang="en-US" sz="2000" dirty="0" smtClean="0"/>
              <a:t>www.JayaRama.us</a:t>
            </a:r>
            <a:endParaRPr lang="en-US" sz="2000"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1480" y="228594"/>
            <a:ext cx="3474720" cy="5182182"/>
          </a:xfrm>
          <a:prstGeom prst="rect">
            <a:avLst/>
          </a:prstGeom>
        </p:spPr>
      </p:pic>
      <p:sp>
        <p:nvSpPr>
          <p:cNvPr id="5" name="Slide Number Placeholder 4"/>
          <p:cNvSpPr>
            <a:spLocks noGrp="1"/>
          </p:cNvSpPr>
          <p:nvPr>
            <p:ph type="sldNum" sz="quarter" idx="12"/>
          </p:nvPr>
        </p:nvSpPr>
        <p:spPr/>
        <p:txBody>
          <a:bodyPr/>
          <a:lstStyle/>
          <a:p>
            <a:fld id="{EEA781B1-A176-476B-8A4A-EEA0CCC0D443}" type="slidenum">
              <a:rPr lang="en-US" smtClean="0"/>
              <a:t>13</a:t>
            </a:fld>
            <a:endParaRPr lang="en-US"/>
          </a:p>
        </p:txBody>
      </p:sp>
    </p:spTree>
    <p:extLst>
      <p:ext uri="{BB962C8B-B14F-4D97-AF65-F5344CB8AC3E}">
        <p14:creationId xmlns:p14="http://schemas.microsoft.com/office/powerpoint/2010/main" val="3951637428"/>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extLst>
              <a:ext uri="{28A0092B-C50C-407E-A947-70E740481C1C}">
                <a14:useLocalDpi xmlns:a14="http://schemas.microsoft.com/office/drawing/2010/main"/>
              </a:ext>
            </a:extLst>
          </a:blip>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335280" y="838200"/>
            <a:ext cx="8503920" cy="4139595"/>
          </a:xfrm>
          <a:prstGeom prst="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vi-VN" sz="2800" dirty="0"/>
              <a:t>3.13.9</a:t>
            </a:r>
          </a:p>
          <a:p>
            <a:pPr algn="ctr"/>
            <a:r>
              <a:rPr lang="vi-VN" sz="2800" dirty="0"/>
              <a:t>brahmovāca</a:t>
            </a:r>
          </a:p>
          <a:p>
            <a:pPr algn="ctr">
              <a:spcAft>
                <a:spcPts val="600"/>
              </a:spcAft>
            </a:pPr>
            <a:r>
              <a:rPr lang="vi-VN" sz="4800" dirty="0"/>
              <a:t>prītas tubhyam ahaḿ tāta</a:t>
            </a:r>
          </a:p>
          <a:p>
            <a:pPr algn="ctr">
              <a:spcAft>
                <a:spcPts val="600"/>
              </a:spcAft>
            </a:pPr>
            <a:r>
              <a:rPr lang="vi-VN" sz="4800" dirty="0"/>
              <a:t>svasti stād vāḿ kṣitīśvara</a:t>
            </a:r>
          </a:p>
          <a:p>
            <a:pPr algn="ctr">
              <a:spcAft>
                <a:spcPts val="600"/>
              </a:spcAft>
            </a:pPr>
            <a:r>
              <a:rPr lang="vi-VN" sz="4800" dirty="0"/>
              <a:t>yan nirvyalīkena hṛdā</a:t>
            </a:r>
          </a:p>
          <a:p>
            <a:pPr algn="ctr">
              <a:spcAft>
                <a:spcPts val="600"/>
              </a:spcAft>
            </a:pPr>
            <a:r>
              <a:rPr lang="vi-VN" sz="4800" dirty="0"/>
              <a:t>śādhi mety ātmanārpitam</a:t>
            </a:r>
          </a:p>
        </p:txBody>
      </p:sp>
      <p:sp>
        <p:nvSpPr>
          <p:cNvPr id="2" name="Slide Number Placeholder 1"/>
          <p:cNvSpPr>
            <a:spLocks noGrp="1"/>
          </p:cNvSpPr>
          <p:nvPr>
            <p:ph type="sldNum" sz="quarter" idx="12"/>
          </p:nvPr>
        </p:nvSpPr>
        <p:spPr>
          <a:xfrm>
            <a:off x="572658" y="6035675"/>
            <a:ext cx="608287" cy="365125"/>
          </a:xfrm>
        </p:spPr>
        <p:txBody>
          <a:bodyPr/>
          <a:lstStyle/>
          <a:p>
            <a:pPr algn="ctr"/>
            <a:fld id="{EEA781B1-A176-476B-8A4A-EEA0CCC0D443}" type="slidenum">
              <a:rPr lang="en-US" smtClean="0"/>
              <a:pPr algn="ctr"/>
              <a:t>2</a:t>
            </a:fld>
            <a:endParaRPr lang="en-US" dirty="0"/>
          </a:p>
        </p:txBody>
      </p:sp>
      <p:pic>
        <p:nvPicPr>
          <p:cNvPr id="2050" name="Picture 2" descr="C:\Users\hanumat\AppData\Local\Microsoft\Windows\INetCache\IE\63T83M1H\vintage_borders_with_gems_by_lyotta-d5vxj9d[1].pn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143000" y="4998720"/>
            <a:ext cx="6858000" cy="1706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3283"/>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572658" y="6035675"/>
            <a:ext cx="608287" cy="365125"/>
          </a:xfrm>
        </p:spPr>
        <p:txBody>
          <a:bodyPr/>
          <a:lstStyle/>
          <a:p>
            <a:fld id="{EEA781B1-A176-476B-8A4A-EEA0CCC0D443}" type="slidenum">
              <a:rPr lang="en-US" smtClean="0"/>
              <a:t>3</a:t>
            </a:fld>
            <a:endParaRPr lang="en-US"/>
          </a:p>
        </p:txBody>
      </p:sp>
      <p:sp>
        <p:nvSpPr>
          <p:cNvPr id="3" name="Rectangle 2"/>
          <p:cNvSpPr/>
          <p:nvPr/>
        </p:nvSpPr>
        <p:spPr>
          <a:xfrm>
            <a:off x="228600" y="228600"/>
            <a:ext cx="4038600" cy="456535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spcAft>
                <a:spcPts val="400"/>
              </a:spcAft>
            </a:pPr>
            <a:r>
              <a:rPr lang="vi-VN" sz="2400" dirty="0">
                <a:hlinkClick r:id="rId3"/>
              </a:rPr>
              <a:t>brahmā</a:t>
            </a:r>
            <a:r>
              <a:rPr lang="vi-VN" sz="2400" dirty="0"/>
              <a:t> </a:t>
            </a:r>
            <a:r>
              <a:rPr lang="vi-VN" sz="2400" dirty="0">
                <a:hlinkClick r:id="rId4"/>
              </a:rPr>
              <a:t>uvāca</a:t>
            </a:r>
            <a:r>
              <a:rPr lang="vi-VN" sz="2400" dirty="0"/>
              <a:t> — Brahmā </a:t>
            </a:r>
            <a:r>
              <a:rPr lang="vi-VN" sz="2400" dirty="0" smtClean="0"/>
              <a:t>said;</a:t>
            </a:r>
            <a:endParaRPr lang="en-US" sz="2400" dirty="0" smtClean="0"/>
          </a:p>
          <a:p>
            <a:pPr>
              <a:spcAft>
                <a:spcPts val="400"/>
              </a:spcAft>
            </a:pPr>
            <a:r>
              <a:rPr lang="vi-VN" sz="2400" dirty="0" smtClean="0">
                <a:hlinkClick r:id="rId5"/>
              </a:rPr>
              <a:t>prītaḥ</a:t>
            </a:r>
            <a:r>
              <a:rPr lang="vi-VN" sz="2400" dirty="0"/>
              <a:t> — </a:t>
            </a:r>
            <a:r>
              <a:rPr lang="vi-VN" sz="2400" dirty="0" smtClean="0"/>
              <a:t>pleased;</a:t>
            </a:r>
            <a:endParaRPr lang="en-US" sz="2400" dirty="0" smtClean="0"/>
          </a:p>
          <a:p>
            <a:pPr>
              <a:spcAft>
                <a:spcPts val="400"/>
              </a:spcAft>
            </a:pPr>
            <a:r>
              <a:rPr lang="vi-VN" sz="2400" dirty="0" smtClean="0">
                <a:hlinkClick r:id="rId6"/>
              </a:rPr>
              <a:t>tubhyam</a:t>
            </a:r>
            <a:r>
              <a:rPr lang="vi-VN" sz="2400" dirty="0"/>
              <a:t> — unto </a:t>
            </a:r>
            <a:r>
              <a:rPr lang="vi-VN" sz="2400" dirty="0" smtClean="0"/>
              <a:t>you;</a:t>
            </a:r>
            <a:endParaRPr lang="en-US" sz="2400" dirty="0" smtClean="0"/>
          </a:p>
          <a:p>
            <a:pPr>
              <a:spcAft>
                <a:spcPts val="400"/>
              </a:spcAft>
            </a:pPr>
            <a:r>
              <a:rPr lang="vi-VN" sz="2400" dirty="0" smtClean="0">
                <a:hlinkClick r:id="rId7"/>
              </a:rPr>
              <a:t>aham</a:t>
            </a:r>
            <a:r>
              <a:rPr lang="vi-VN" sz="2400" dirty="0"/>
              <a:t> — I; </a:t>
            </a:r>
            <a:endParaRPr lang="en-US" sz="2400" dirty="0" smtClean="0"/>
          </a:p>
          <a:p>
            <a:pPr>
              <a:spcAft>
                <a:spcPts val="400"/>
              </a:spcAft>
            </a:pPr>
            <a:r>
              <a:rPr lang="vi-VN" sz="2400" dirty="0" smtClean="0">
                <a:hlinkClick r:id="rId8"/>
              </a:rPr>
              <a:t>tāta</a:t>
            </a:r>
            <a:r>
              <a:rPr lang="vi-VN" sz="2400" dirty="0"/>
              <a:t> — my dear son; </a:t>
            </a:r>
            <a:endParaRPr lang="en-US" sz="2400" dirty="0" smtClean="0"/>
          </a:p>
          <a:p>
            <a:pPr>
              <a:spcAft>
                <a:spcPts val="400"/>
              </a:spcAft>
            </a:pPr>
            <a:r>
              <a:rPr lang="vi-VN" sz="2400" dirty="0" smtClean="0">
                <a:hlinkClick r:id="rId9"/>
              </a:rPr>
              <a:t>svasti</a:t>
            </a:r>
            <a:r>
              <a:rPr lang="vi-VN" sz="2400" dirty="0"/>
              <a:t> — all blessings; </a:t>
            </a:r>
            <a:endParaRPr lang="en-US" sz="2400" dirty="0" smtClean="0"/>
          </a:p>
          <a:p>
            <a:pPr>
              <a:spcAft>
                <a:spcPts val="400"/>
              </a:spcAft>
            </a:pPr>
            <a:r>
              <a:rPr lang="vi-VN" sz="2400" dirty="0" smtClean="0">
                <a:hlinkClick r:id="rId10"/>
              </a:rPr>
              <a:t>stāt</a:t>
            </a:r>
            <a:r>
              <a:rPr lang="vi-VN" sz="2400" dirty="0"/>
              <a:t> — let there be; </a:t>
            </a:r>
            <a:endParaRPr lang="en-US" sz="2400" dirty="0" smtClean="0"/>
          </a:p>
          <a:p>
            <a:pPr>
              <a:spcAft>
                <a:spcPts val="400"/>
              </a:spcAft>
            </a:pPr>
            <a:r>
              <a:rPr lang="vi-VN" sz="2400" dirty="0" smtClean="0">
                <a:hlinkClick r:id="rId11"/>
              </a:rPr>
              <a:t>vām</a:t>
            </a:r>
            <a:r>
              <a:rPr lang="vi-VN" sz="2400" dirty="0"/>
              <a:t> — unto you both</a:t>
            </a:r>
            <a:r>
              <a:rPr lang="vi-VN" sz="2400" dirty="0" smtClean="0"/>
              <a:t>;</a:t>
            </a:r>
            <a:endParaRPr lang="en-US" sz="2400" dirty="0" smtClean="0"/>
          </a:p>
          <a:p>
            <a:pPr>
              <a:spcAft>
                <a:spcPts val="400"/>
              </a:spcAft>
            </a:pPr>
            <a:r>
              <a:rPr lang="vi-VN" sz="2400" dirty="0" smtClean="0">
                <a:hlinkClick r:id="rId12"/>
              </a:rPr>
              <a:t>kṣiti</a:t>
            </a:r>
            <a:r>
              <a:rPr lang="vi-VN" sz="2400" dirty="0" smtClean="0"/>
              <a:t>-</a:t>
            </a:r>
            <a:r>
              <a:rPr lang="vi-VN" sz="2400" dirty="0" smtClean="0">
                <a:hlinkClick r:id="rId13"/>
              </a:rPr>
              <a:t>īśvara</a:t>
            </a:r>
            <a:r>
              <a:rPr lang="vi-VN" sz="2400" dirty="0"/>
              <a:t> — </a:t>
            </a:r>
            <a:r>
              <a:rPr lang="vi-VN" sz="2400" dirty="0">
                <a:hlinkClick r:id="rId14"/>
              </a:rPr>
              <a:t>O</a:t>
            </a:r>
            <a:r>
              <a:rPr lang="vi-VN" sz="2400" dirty="0"/>
              <a:t> lord of the world</a:t>
            </a:r>
            <a:endParaRPr lang="en-US" sz="2400" dirty="0"/>
          </a:p>
        </p:txBody>
      </p:sp>
      <p:sp>
        <p:nvSpPr>
          <p:cNvPr id="6" name="Rectangle 5"/>
          <p:cNvSpPr/>
          <p:nvPr/>
        </p:nvSpPr>
        <p:spPr>
          <a:xfrm>
            <a:off x="4114800" y="2908280"/>
            <a:ext cx="4572000" cy="341632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r>
              <a:rPr lang="en-US" sz="2400" dirty="0" err="1" smtClean="0">
                <a:hlinkClick r:id="rId15"/>
              </a:rPr>
              <a:t>yat</a:t>
            </a:r>
            <a:r>
              <a:rPr lang="en-US" sz="2400" dirty="0"/>
              <a:t> — </a:t>
            </a:r>
            <a:r>
              <a:rPr lang="en-US" sz="2400" dirty="0" smtClean="0"/>
              <a:t>because;</a:t>
            </a:r>
          </a:p>
          <a:p>
            <a:r>
              <a:rPr lang="en-US" sz="2400" dirty="0" err="1" smtClean="0">
                <a:hlinkClick r:id="rId16"/>
              </a:rPr>
              <a:t>nirvyalīkena</a:t>
            </a:r>
            <a:r>
              <a:rPr lang="en-US" sz="2400" dirty="0"/>
              <a:t> — without </a:t>
            </a:r>
            <a:r>
              <a:rPr lang="en-US" sz="2400" dirty="0" smtClean="0"/>
              <a:t>reservation;</a:t>
            </a:r>
          </a:p>
          <a:p>
            <a:r>
              <a:rPr lang="en-US" sz="2400" dirty="0" err="1" smtClean="0">
                <a:hlinkClick r:id="rId17"/>
              </a:rPr>
              <a:t>hṛdā</a:t>
            </a:r>
            <a:r>
              <a:rPr lang="en-US" sz="2400" dirty="0"/>
              <a:t> — by the </a:t>
            </a:r>
            <a:r>
              <a:rPr lang="en-US" sz="2400" dirty="0" smtClean="0"/>
              <a:t>heart;</a:t>
            </a:r>
          </a:p>
          <a:p>
            <a:r>
              <a:rPr lang="en-US" sz="2400" dirty="0" err="1" smtClean="0">
                <a:hlinkClick r:id="rId18"/>
              </a:rPr>
              <a:t>śādhi</a:t>
            </a:r>
            <a:r>
              <a:rPr lang="en-US" sz="2400" dirty="0"/>
              <a:t> — give </a:t>
            </a:r>
            <a:r>
              <a:rPr lang="en-US" sz="2400" dirty="0" smtClean="0"/>
              <a:t>instruction;</a:t>
            </a:r>
          </a:p>
          <a:p>
            <a:r>
              <a:rPr lang="en-US" sz="2400" dirty="0" err="1" smtClean="0">
                <a:hlinkClick r:id="rId19"/>
              </a:rPr>
              <a:t>mā</a:t>
            </a:r>
            <a:r>
              <a:rPr lang="en-US" sz="2400" dirty="0"/>
              <a:t> — unto </a:t>
            </a:r>
            <a:r>
              <a:rPr lang="en-US" sz="2400" dirty="0" smtClean="0"/>
              <a:t>me;</a:t>
            </a:r>
          </a:p>
          <a:p>
            <a:r>
              <a:rPr lang="en-US" sz="2400" dirty="0" err="1" smtClean="0">
                <a:hlinkClick r:id="rId20"/>
              </a:rPr>
              <a:t>iti</a:t>
            </a:r>
            <a:r>
              <a:rPr lang="en-US" sz="2400" dirty="0"/>
              <a:t> — </a:t>
            </a:r>
            <a:r>
              <a:rPr lang="en-US" sz="2400" dirty="0" smtClean="0"/>
              <a:t>thus;</a:t>
            </a:r>
          </a:p>
          <a:p>
            <a:r>
              <a:rPr lang="en-US" sz="2400" dirty="0" err="1" smtClean="0">
                <a:hlinkClick r:id="rId21"/>
              </a:rPr>
              <a:t>ātmanā</a:t>
            </a:r>
            <a:r>
              <a:rPr lang="en-US" sz="2400" dirty="0"/>
              <a:t> — by </a:t>
            </a:r>
            <a:r>
              <a:rPr lang="en-US" sz="2400" dirty="0" smtClean="0"/>
              <a:t>self;</a:t>
            </a:r>
          </a:p>
          <a:p>
            <a:r>
              <a:rPr lang="en-US" sz="2400" dirty="0" err="1" smtClean="0">
                <a:hlinkClick r:id="rId22"/>
              </a:rPr>
              <a:t>arpitam</a:t>
            </a:r>
            <a:r>
              <a:rPr lang="en-US" sz="2400" dirty="0"/>
              <a:t> — surrendered.</a:t>
            </a:r>
            <a:endParaRPr lang="en-US" sz="2400" dirty="0"/>
          </a:p>
        </p:txBody>
      </p:sp>
    </p:spTree>
    <p:extLst>
      <p:ext uri="{BB962C8B-B14F-4D97-AF65-F5344CB8AC3E}">
        <p14:creationId xmlns:p14="http://schemas.microsoft.com/office/powerpoint/2010/main" val="3586981749"/>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extLst>
              <a:ext uri="{28A0092B-C50C-407E-A947-70E740481C1C}">
                <a14:useLocalDpi xmlns:a14="http://schemas.microsoft.com/office/drawing/2010/main"/>
              </a:ext>
            </a:extLst>
          </a:blip>
          <a:tile tx="0" ty="0" sx="100000" sy="100000" flip="none" algn="tl"/>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ctr"/>
            <a:fld id="{EEA781B1-A176-476B-8A4A-EEA0CCC0D443}" type="slidenum">
              <a:rPr lang="en-US" smtClean="0"/>
              <a:pPr algn="ctr"/>
              <a:t>4</a:t>
            </a:fld>
            <a:endParaRPr lang="en-US"/>
          </a:p>
        </p:txBody>
      </p:sp>
      <p:sp>
        <p:nvSpPr>
          <p:cNvPr id="3" name="Rectangle 2"/>
          <p:cNvSpPr/>
          <p:nvPr/>
        </p:nvSpPr>
        <p:spPr>
          <a:xfrm>
            <a:off x="457200" y="511432"/>
            <a:ext cx="5410200" cy="550920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b="1" dirty="0"/>
              <a:t>TRANSLATION</a:t>
            </a:r>
          </a:p>
          <a:p>
            <a:r>
              <a:rPr lang="en-US" sz="3200" dirty="0"/>
              <a:t>Lord </a:t>
            </a:r>
            <a:r>
              <a:rPr lang="en-US" sz="3200" dirty="0" err="1"/>
              <a:t>Brahmā</a:t>
            </a:r>
            <a:r>
              <a:rPr lang="en-US" sz="3200" dirty="0"/>
              <a:t> said: My dear son, O lord of the world, I am very pleased with you, and I desire all blessings for both you and your wife. You have without reservation surrendered yourself unto me with your heart for my instructions</a:t>
            </a:r>
            <a:r>
              <a:rPr lang="en-US" sz="3200" dirty="0" smtClean="0"/>
              <a:t>.</a:t>
            </a:r>
            <a:endParaRPr lang="en-US" sz="3200" dirty="0"/>
          </a:p>
        </p:txBody>
      </p:sp>
      <p:pic>
        <p:nvPicPr>
          <p:cNvPr id="1026" name="Picture 2" descr="C:\Users\hanumat\AppData\Local\Microsoft\Windows\INetCache\IE\6VI3XPD5\flowersns[1].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38800" y="1828800"/>
            <a:ext cx="2695803" cy="4598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333817"/>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5</a:t>
            </a:fld>
            <a:endParaRPr lang="en-US"/>
          </a:p>
        </p:txBody>
      </p:sp>
      <p:sp>
        <p:nvSpPr>
          <p:cNvPr id="3" name="Rectangle 2"/>
          <p:cNvSpPr/>
          <p:nvPr/>
        </p:nvSpPr>
        <p:spPr>
          <a:xfrm>
            <a:off x="304800" y="380999"/>
            <a:ext cx="3200400" cy="5212080"/>
          </a:xfrm>
          <a:prstGeom prst="rec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wrap="square">
            <a:spAutoFit/>
          </a:bodyPr>
          <a:lstStyle/>
          <a:p>
            <a:r>
              <a:rPr lang="en-US" sz="2400" b="1" dirty="0"/>
              <a:t>PURPORT</a:t>
            </a:r>
          </a:p>
          <a:p>
            <a:r>
              <a:rPr lang="en-US" sz="2400" dirty="0"/>
              <a:t>The relationship between the father and the son is always </a:t>
            </a:r>
            <a:r>
              <a:rPr lang="en-US" sz="2400" dirty="0" smtClean="0"/>
              <a:t>sublime.</a:t>
            </a:r>
          </a:p>
          <a:p>
            <a:endParaRPr lang="en-US" sz="1600" dirty="0"/>
          </a:p>
          <a:p>
            <a:r>
              <a:rPr lang="en-US" sz="2400" dirty="0" smtClean="0"/>
              <a:t>The </a:t>
            </a:r>
            <a:r>
              <a:rPr lang="en-US" sz="2400" dirty="0"/>
              <a:t>father is naturally disposed with good will towards the son, and he is always ready to help the son in his progress in life.</a:t>
            </a:r>
          </a:p>
        </p:txBody>
      </p:sp>
      <p:sp>
        <p:nvSpPr>
          <p:cNvPr id="4" name="Rectangle 3"/>
          <p:cNvSpPr/>
          <p:nvPr/>
        </p:nvSpPr>
        <p:spPr>
          <a:xfrm>
            <a:off x="3962400" y="380999"/>
            <a:ext cx="2895600" cy="600164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400" dirty="0"/>
              <a:t>But in spite of the father's good will, the son is sometimes misguided because of his misuse of personal </a:t>
            </a:r>
            <a:r>
              <a:rPr lang="en-US" sz="2400" dirty="0" smtClean="0"/>
              <a:t>independence.</a:t>
            </a:r>
          </a:p>
          <a:p>
            <a:endParaRPr lang="en-US" sz="1600" dirty="0"/>
          </a:p>
          <a:p>
            <a:r>
              <a:rPr lang="en-US" sz="2400" dirty="0" smtClean="0"/>
              <a:t>Every </a:t>
            </a:r>
            <a:r>
              <a:rPr lang="en-US" sz="2400" dirty="0"/>
              <a:t>living entity, however small or big he may be, has the choice of independence.</a:t>
            </a:r>
            <a:endParaRPr lang="en-US" sz="2400" dirty="0"/>
          </a:p>
        </p:txBody>
      </p:sp>
      <p:pic>
        <p:nvPicPr>
          <p:cNvPr id="1026" name="Picture 2" descr="C:\Users\hanumat\AppData\Local\Microsoft\Windows\INetCache\IE\R2L0GUN2\STOPLIGHT[1].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239000" y="1115565"/>
            <a:ext cx="1456477" cy="18714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062551"/>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6</a:t>
            </a:fld>
            <a:endParaRPr lang="en-US"/>
          </a:p>
        </p:txBody>
      </p:sp>
      <p:sp>
        <p:nvSpPr>
          <p:cNvPr id="3" name="Rectangle 2"/>
          <p:cNvSpPr/>
          <p:nvPr/>
        </p:nvSpPr>
        <p:spPr>
          <a:xfrm>
            <a:off x="304800" y="228600"/>
            <a:ext cx="4572000" cy="2308324"/>
          </a:xfrm>
          <a:prstGeom prst="rect">
            <a:avLst/>
          </a:prstGeom>
        </p:spPr>
        <p:txBody>
          <a:bodyPr>
            <a:spAutoFit/>
          </a:bodyPr>
          <a:lstStyle/>
          <a:p>
            <a:r>
              <a:rPr lang="en-US" sz="2400" dirty="0" smtClean="0"/>
              <a:t>If </a:t>
            </a:r>
            <a:r>
              <a:rPr lang="en-US" sz="2400" dirty="0"/>
              <a:t>the son is unreservedly willing to be guided by the father, the father is ten times more eager to instruct and guide him by all means. </a:t>
            </a:r>
            <a:endParaRPr lang="en-US" sz="2400" dirty="0" smtClean="0"/>
          </a:p>
        </p:txBody>
      </p:sp>
      <p:sp>
        <p:nvSpPr>
          <p:cNvPr id="4" name="Rectangle 3"/>
          <p:cNvSpPr/>
          <p:nvPr/>
        </p:nvSpPr>
        <p:spPr>
          <a:xfrm>
            <a:off x="304800" y="2691348"/>
            <a:ext cx="4572000" cy="3785652"/>
          </a:xfrm>
          <a:prstGeom prst="rect">
            <a:avLst/>
          </a:prstGeom>
        </p:spPr>
        <p:txBody>
          <a:bodyPr>
            <a:spAutoFit/>
          </a:bodyPr>
          <a:lstStyle/>
          <a:p>
            <a:r>
              <a:rPr lang="en-US" sz="2400" dirty="0">
                <a:solidFill>
                  <a:srgbClr val="C00000"/>
                </a:solidFill>
              </a:rPr>
              <a:t>The father and son relationship as exhibited here in the dealings of </a:t>
            </a:r>
            <a:r>
              <a:rPr lang="en-US" sz="2400" dirty="0" err="1">
                <a:solidFill>
                  <a:srgbClr val="C00000"/>
                </a:solidFill>
              </a:rPr>
              <a:t>Brahmā</a:t>
            </a:r>
            <a:r>
              <a:rPr lang="en-US" sz="2400" dirty="0">
                <a:solidFill>
                  <a:srgbClr val="C00000"/>
                </a:solidFill>
              </a:rPr>
              <a:t> and Manu is </a:t>
            </a:r>
            <a:r>
              <a:rPr lang="en-US" sz="2400" dirty="0" smtClean="0">
                <a:solidFill>
                  <a:srgbClr val="C00000"/>
                </a:solidFill>
              </a:rPr>
              <a:t>excellent.</a:t>
            </a:r>
          </a:p>
          <a:p>
            <a:endParaRPr lang="en-US" sz="1600" dirty="0">
              <a:solidFill>
                <a:srgbClr val="C00000"/>
              </a:solidFill>
            </a:endParaRPr>
          </a:p>
          <a:p>
            <a:r>
              <a:rPr lang="en-US" sz="2400" dirty="0" smtClean="0">
                <a:solidFill>
                  <a:srgbClr val="C00000"/>
                </a:solidFill>
              </a:rPr>
              <a:t>Both </a:t>
            </a:r>
            <a:r>
              <a:rPr lang="en-US" sz="2400" dirty="0">
                <a:solidFill>
                  <a:srgbClr val="C00000"/>
                </a:solidFill>
              </a:rPr>
              <a:t>the father and the son are well qualified, and their example should be followed by all humankind.</a:t>
            </a:r>
            <a:endParaRPr lang="en-US" sz="2400" dirty="0">
              <a:solidFill>
                <a:srgbClr val="C00000"/>
              </a:solidFill>
            </a:endParaRPr>
          </a:p>
        </p:txBody>
      </p:sp>
      <p:pic>
        <p:nvPicPr>
          <p:cNvPr id="4098" name="Picture 2" descr="https://hystar.files.wordpress.com/2010/07/wold-sheep-clothing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320351"/>
            <a:ext cx="2895600" cy="24228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320606"/>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7</a:t>
            </a:fld>
            <a:endParaRPr lang="en-US"/>
          </a:p>
        </p:txBody>
      </p:sp>
      <p:sp>
        <p:nvSpPr>
          <p:cNvPr id="3" name="Rectangle 2"/>
          <p:cNvSpPr/>
          <p:nvPr/>
        </p:nvSpPr>
        <p:spPr>
          <a:xfrm>
            <a:off x="1790700" y="529709"/>
            <a:ext cx="5562600" cy="5109091"/>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r>
              <a:rPr lang="en-US" sz="2800" dirty="0" smtClean="0"/>
              <a:t>Manu</a:t>
            </a:r>
            <a:r>
              <a:rPr lang="en-US" sz="2800" dirty="0"/>
              <a:t>, the son, unreservedly asked the father, </a:t>
            </a:r>
            <a:r>
              <a:rPr lang="en-US" sz="2800" dirty="0" err="1"/>
              <a:t>Brahmā</a:t>
            </a:r>
            <a:r>
              <a:rPr lang="en-US" sz="2800" dirty="0"/>
              <a:t>, to instruct him, and the father, who was full of Vedic wisdom, was very glad to </a:t>
            </a:r>
            <a:r>
              <a:rPr lang="en-US" sz="2800" dirty="0" smtClean="0"/>
              <a:t>instruct.</a:t>
            </a:r>
          </a:p>
          <a:p>
            <a:endParaRPr lang="en-US" dirty="0"/>
          </a:p>
          <a:p>
            <a:r>
              <a:rPr lang="en-US" sz="2800" dirty="0" smtClean="0"/>
              <a:t>The </a:t>
            </a:r>
            <a:r>
              <a:rPr lang="en-US" sz="2800" dirty="0"/>
              <a:t>example of the father of mankind may be rigidly followed by mankind, and that will advance the cause of the relationship of fathers and sons.</a:t>
            </a:r>
            <a:endParaRPr lang="en-US" sz="2800" dirty="0"/>
          </a:p>
        </p:txBody>
      </p:sp>
    </p:spTree>
    <p:extLst>
      <p:ext uri="{BB962C8B-B14F-4D97-AF65-F5344CB8AC3E}">
        <p14:creationId xmlns:p14="http://schemas.microsoft.com/office/powerpoint/2010/main" val="642309774"/>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8</a:t>
            </a:fld>
            <a:endParaRPr lang="en-US"/>
          </a:p>
        </p:txBody>
      </p:sp>
      <p:sp>
        <p:nvSpPr>
          <p:cNvPr id="3" name="Rectangle 2"/>
          <p:cNvSpPr/>
          <p:nvPr/>
        </p:nvSpPr>
        <p:spPr>
          <a:xfrm>
            <a:off x="304800" y="228600"/>
            <a:ext cx="8458200" cy="4031873"/>
          </a:xfrm>
          <a:prstGeom prst="rect">
            <a:avLst/>
          </a:prstGeom>
          <a:ln>
            <a:solidFill>
              <a:schemeClr val="tx1"/>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fontAlgn="base"/>
            <a:r>
              <a:rPr lang="en-US" sz="2400" dirty="0"/>
              <a:t>SB 3.13.4</a:t>
            </a:r>
          </a:p>
          <a:p>
            <a:pPr fontAlgn="base"/>
            <a:r>
              <a:rPr lang="en-US" sz="2400" b="1" dirty="0" smtClean="0"/>
              <a:t>Persons </a:t>
            </a:r>
            <a:r>
              <a:rPr lang="en-US" sz="2400" b="1" dirty="0"/>
              <a:t>who hear from a spiritual master with great labor and for a long time must hear from the mouths of pure devotees about the character and activities of pure devotees</a:t>
            </a:r>
            <a:r>
              <a:rPr lang="en-US" sz="2400" b="1" dirty="0" smtClean="0"/>
              <a:t>.</a:t>
            </a:r>
          </a:p>
          <a:p>
            <a:pPr fontAlgn="base"/>
            <a:endParaRPr lang="en-US" sz="1600" b="1" dirty="0" smtClean="0"/>
          </a:p>
          <a:p>
            <a:pPr fontAlgn="base"/>
            <a:r>
              <a:rPr lang="en-US" sz="2400" dirty="0"/>
              <a:t>It is therefore the duty of the transcendental students to hear of pure devotees, as explained by similar devotees of the Lord, because one cannot explain about the Lord or His devotee unless one happens to be a pure devotee himself.</a:t>
            </a:r>
            <a:endParaRPr lang="en-US" sz="2400" b="1" dirty="0"/>
          </a:p>
        </p:txBody>
      </p:sp>
      <p:sp>
        <p:nvSpPr>
          <p:cNvPr id="4" name="Rectangle 3"/>
          <p:cNvSpPr/>
          <p:nvPr/>
        </p:nvSpPr>
        <p:spPr>
          <a:xfrm>
            <a:off x="304800" y="4459069"/>
            <a:ext cx="8458200"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b="1" dirty="0" smtClean="0"/>
              <a:t>Mutual Admiration Society</a:t>
            </a:r>
          </a:p>
          <a:p>
            <a:r>
              <a:rPr lang="en-US" dirty="0" smtClean="0"/>
              <a:t>https</a:t>
            </a:r>
            <a:r>
              <a:rPr lang="en-US" dirty="0"/>
              <a:t>://www.youtube.com/watch?v=aGsSAysEEug</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3000" y="5257800"/>
            <a:ext cx="1910159" cy="1371600"/>
          </a:xfrm>
          <a:prstGeom prst="rect">
            <a:avLst/>
          </a:prstGeom>
          <a:ln>
            <a:solidFill>
              <a:schemeClr val="tx1"/>
            </a:solidFill>
          </a:ln>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50920" y="5257800"/>
            <a:ext cx="1371600" cy="1371600"/>
          </a:xfrm>
          <a:prstGeom prst="rect">
            <a:avLst/>
          </a:prstGeom>
          <a:ln>
            <a:solidFill>
              <a:schemeClr val="tx1"/>
            </a:solidFill>
          </a:ln>
        </p:spPr>
      </p:pic>
      <p:pic>
        <p:nvPicPr>
          <p:cNvPr id="7" name="Picture 6"/>
          <p:cNvPicPr>
            <a:picLocks noChangeAspect="1"/>
          </p:cNvPicPr>
          <p:nvPr/>
        </p:nvPicPr>
        <p:blipFill>
          <a:blip r:embed="rId5" cstate="screen">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a:ext>
            </a:extLst>
          </a:blip>
          <a:stretch>
            <a:fillRect/>
          </a:stretch>
        </p:blipFill>
        <p:spPr>
          <a:xfrm>
            <a:off x="5387550" y="5257800"/>
            <a:ext cx="980814" cy="1371600"/>
          </a:xfrm>
          <a:prstGeom prst="rect">
            <a:avLst/>
          </a:prstGeom>
          <a:ln>
            <a:solidFill>
              <a:srgbClr val="C00000"/>
            </a:solidFill>
          </a:ln>
        </p:spPr>
      </p:pic>
    </p:spTree>
    <p:extLst>
      <p:ext uri="{BB962C8B-B14F-4D97-AF65-F5344CB8AC3E}">
        <p14:creationId xmlns:p14="http://schemas.microsoft.com/office/powerpoint/2010/main" val="2813491290"/>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9</a:t>
            </a:fld>
            <a:endParaRPr lang="en-US"/>
          </a:p>
        </p:txBody>
      </p:sp>
      <p:sp>
        <p:nvSpPr>
          <p:cNvPr id="3" name="Rectangle 2"/>
          <p:cNvSpPr/>
          <p:nvPr/>
        </p:nvSpPr>
        <p:spPr>
          <a:xfrm>
            <a:off x="138889" y="381000"/>
            <a:ext cx="5367175"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God-brothers</a:t>
            </a:r>
          </a:p>
        </p:txBody>
      </p:sp>
    </p:spTree>
    <p:extLst>
      <p:ext uri="{BB962C8B-B14F-4D97-AF65-F5344CB8AC3E}">
        <p14:creationId xmlns:p14="http://schemas.microsoft.com/office/powerpoint/2010/main" val="2299683842"/>
      </p:ext>
    </p:extLst>
  </p:cSld>
  <p:clrMapOvr>
    <a:masterClrMapping/>
  </p:clrMapOvr>
  <mc:AlternateContent xmlns:mc="http://schemas.openxmlformats.org/markup-compatibility/2006">
    <mc:Choice xmlns:p14="http://schemas.microsoft.com/office/powerpoint/2010/main" Requires="p14">
      <p:transition spd="slow" p14:dur="1200" advTm="5000">
        <p14:flip dir="r"/>
      </p:transition>
    </mc:Choice>
    <mc:Fallback>
      <p:transition spd="slow" advTm="5000">
        <p:fade/>
      </p:transition>
    </mc:Fallback>
  </mc:AlternateContent>
  <p:timing>
    <p:tnLst>
      <p:par>
        <p:cTn id="1" dur="indefinite" restart="never" nodeType="tmRoot"/>
      </p:par>
    </p:tnLst>
  </p:timing>
</p:sld>
</file>

<file path=ppt/theme/theme1.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Summer</Template>
  <TotalTime>78941</TotalTime>
  <Words>441</Words>
  <Application>Microsoft Office PowerPoint</Application>
  <PresentationFormat>On-screen Show (4:3)</PresentationFormat>
  <Paragraphs>79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Summer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swami-hp</dc:creator>
  <cp:keywords>c</cp:keywords>
  <cp:lastModifiedBy>hanumat</cp:lastModifiedBy>
  <cp:revision>1190</cp:revision>
  <dcterms:created xsi:type="dcterms:W3CDTF">2013-08-22T22:21:12Z</dcterms:created>
  <dcterms:modified xsi:type="dcterms:W3CDTF">2016-06-01T19:35:02Z</dcterms:modified>
</cp:coreProperties>
</file>